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1011367a8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1011367a8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Darker red = poverty rate (</a:t>
            </a:r>
            <a:r>
              <a:rPr lang="en"/>
              <a:t>mimicked</a:t>
            </a:r>
            <a:r>
              <a:rPr lang="en"/>
              <a:t> banking desert example, did the reverse of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By city (zip code)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51045962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51045962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dataset contains the spirits purchase information of Iowa Class “E” liquor licensees by product and date of purchase from January 1, 2012 to current. The dataset can be used to analyze total spirits sales in Iowa of individual products at the store level.</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This is all the off-sale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Class E liquor license, for grocery stores, liquor stores, convenience stores, etc., allows commercial establishments to sell liquor for off-premises consumption in original unopened containers.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 off-sale in this map (bar or restaurant)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51011367a8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1011367a8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map shows an overlay of the poverty rate and the locations of liquor stores.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notice that there is a larger grouping of liquor store locations in some of the higher population areas such as Des Moines, Cedar Rapids, Davenport, Waterloo, Sioux City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Urban areas on the line chart also showed that there is higher level of poverty versus the rural areas.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1011367a8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1011367a8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Kenny</a:t>
            </a:r>
            <a:endParaRPr/>
          </a:p>
          <a:p>
            <a:pPr indent="0" lvl="0" marL="0" rtl="0" algn="l">
              <a:spcBef>
                <a:spcPts val="0"/>
              </a:spcBef>
              <a:spcAft>
                <a:spcPts val="0"/>
              </a:spcAft>
              <a:buNone/>
            </a:pPr>
            <a:r>
              <a:rPr lang="en"/>
              <a:t>Graphs of poverty rate by alcohol outlet density</a:t>
            </a:r>
            <a:endParaRPr/>
          </a:p>
          <a:p>
            <a:pPr indent="0" lvl="0" marL="0" rtl="0" algn="l">
              <a:spcBef>
                <a:spcPts val="0"/>
              </a:spcBef>
              <a:spcAft>
                <a:spcPts val="0"/>
              </a:spcAft>
              <a:buNone/>
            </a:pPr>
            <a:r>
              <a:rPr lang="en"/>
              <a:t>Couldn’t find historic store location data</a:t>
            </a:r>
            <a:endParaRPr/>
          </a:p>
          <a:p>
            <a:pPr indent="0" lvl="0" marL="0" rtl="0" algn="l">
              <a:spcBef>
                <a:spcPts val="0"/>
              </a:spcBef>
              <a:spcAft>
                <a:spcPts val="0"/>
              </a:spcAft>
              <a:buNone/>
            </a:pPr>
            <a:r>
              <a:rPr lang="en"/>
              <a:t>Mean line of regression is .2 indicating a weak correlation between the two</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51011367a8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51011367a8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51011367a8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1011367a8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a:t>
            </a:r>
            <a:r>
              <a:rPr lang="en"/>
              <a:t>takeaways</a:t>
            </a:r>
            <a:r>
              <a:rPr lang="en"/>
              <a:t>: </a:t>
            </a:r>
            <a:endParaRPr/>
          </a:p>
          <a:p>
            <a:pPr indent="-298450" lvl="0" marL="457200" rtl="0" algn="l">
              <a:spcBef>
                <a:spcPts val="0"/>
              </a:spcBef>
              <a:spcAft>
                <a:spcPts val="0"/>
              </a:spcAft>
              <a:buSzPts val="1100"/>
              <a:buChar char="-"/>
            </a:pPr>
            <a:r>
              <a:rPr lang="en"/>
              <a:t>Racial data isn’t accounted for when purchasing alcohol</a:t>
            </a:r>
            <a:endParaRPr/>
          </a:p>
          <a:p>
            <a:pPr indent="-298450" lvl="0" marL="457200" rtl="0" algn="l">
              <a:spcBef>
                <a:spcPts val="0"/>
              </a:spcBef>
              <a:spcAft>
                <a:spcPts val="0"/>
              </a:spcAft>
              <a:buSzPts val="1100"/>
              <a:buChar char="-"/>
            </a:pPr>
            <a:r>
              <a:rPr lang="en"/>
              <a:t>Iowa has very homogenous population, making it hard to find compelling racial data</a:t>
            </a:r>
            <a:endParaRPr/>
          </a:p>
          <a:p>
            <a:pPr indent="-298450" lvl="0" marL="457200" rtl="0" algn="l">
              <a:spcBef>
                <a:spcPts val="0"/>
              </a:spcBef>
              <a:spcAft>
                <a:spcPts val="0"/>
              </a:spcAft>
              <a:buSzPts val="1100"/>
              <a:buChar char="-"/>
            </a:pPr>
            <a:r>
              <a:rPr lang="en"/>
              <a:t>finding data sources with location data that matched (i.e, city, zip, county)</a:t>
            </a:r>
            <a:endParaRPr/>
          </a:p>
          <a:p>
            <a:pPr indent="-298450" lvl="0" marL="457200" rtl="0" algn="l">
              <a:spcBef>
                <a:spcPts val="0"/>
              </a:spcBef>
              <a:spcAft>
                <a:spcPts val="0"/>
              </a:spcAft>
              <a:buSzPts val="1100"/>
              <a:buChar char="-"/>
            </a:pPr>
            <a:r>
              <a:rPr lang="en"/>
              <a:t>Liquor store location data is from 2019 only, where as poverty rates were from 2012 - 2017</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1011367a8_4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1011367a8_4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51011367a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1011367a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Eric:</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 sz="1000"/>
              <a:t>We wanted to pick a exciting topic to research upon. And we came up with general idea Poverty and Liquor. So we collaborated and brainstormed what we could potentially do with each.</a:t>
            </a:r>
            <a:endParaRPr sz="1000"/>
          </a:p>
          <a:p>
            <a:pPr indent="0" lvl="0" marL="0" rtl="0" algn="l">
              <a:spcBef>
                <a:spcPts val="0"/>
              </a:spcBef>
              <a:spcAft>
                <a:spcPts val="0"/>
              </a:spcAft>
              <a:buNone/>
            </a:pPr>
            <a:r>
              <a:t/>
            </a:r>
            <a:endParaRPr sz="1000"/>
          </a:p>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Do counties with higher poverty rates have higher liquor sales?</a:t>
            </a:r>
            <a:endParaRPr sz="1000">
              <a:solidFill>
                <a:schemeClr val="dk1"/>
              </a:solidFill>
            </a:endParaRPr>
          </a:p>
          <a:p>
            <a:pPr indent="457200" lvl="0" marL="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15000"/>
              </a:lnSpc>
              <a:spcBef>
                <a:spcPts val="0"/>
              </a:spcBef>
              <a:spcAft>
                <a:spcPts val="0"/>
              </a:spcAft>
              <a:buNone/>
            </a:pPr>
            <a:r>
              <a:rPr lang="en" sz="1000">
                <a:solidFill>
                  <a:schemeClr val="dk1"/>
                </a:solidFill>
              </a:rPr>
              <a:t>We expected as poverty rate increased so to would liquor sales. What we found however that the two were completely unrelated, which had a correlation of 2.02%.</a:t>
            </a:r>
            <a:endParaRPr sz="10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None/>
            </a:pPr>
            <a:r>
              <a:rPr lang="en" sz="1000">
                <a:solidFill>
                  <a:schemeClr val="dk1"/>
                </a:solidFill>
              </a:rPr>
              <a:t>Does the racial makeup of a county affect liquor sales? </a:t>
            </a:r>
            <a:endParaRPr sz="1000">
              <a:solidFill>
                <a:schemeClr val="dk1"/>
              </a:solidFill>
            </a:endParaRPr>
          </a:p>
          <a:p>
            <a:pPr indent="45720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None/>
            </a:pPr>
            <a:r>
              <a:rPr lang="en" sz="1000">
                <a:solidFill>
                  <a:schemeClr val="dk1"/>
                </a:solidFill>
              </a:rPr>
              <a:t>We expected areas with a higher density of racial minorities to have a higher sale of liquor. However we couldn’t really test the racial data for sales because sales don’t record race upon purchase. Another constraint is that Iowa lacks racial diversity as 91% of the population is caucasian.</a:t>
            </a:r>
            <a:endParaRPr sz="1000">
              <a:solidFill>
                <a:schemeClr val="dk1"/>
              </a:solidFill>
            </a:endParaRPr>
          </a:p>
          <a:p>
            <a:pPr indent="0" lvl="0" marL="45720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None/>
            </a:pPr>
            <a:r>
              <a:rPr lang="en" sz="1000">
                <a:solidFill>
                  <a:schemeClr val="dk1"/>
                </a:solidFill>
              </a:rPr>
              <a:t>Does alcohol store density have a relationship with poverty level? </a:t>
            </a:r>
            <a:endParaRPr sz="10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We expected alcohol store density to have a strong correlation with poverty level. What we found however was a weak regression line of 21.53%. Alcohol outlet density is much higher in areas with higher population. This is also true for poverty level. But the correlation between the two are very weak and it is safe to assume one does not affect the other.</a:t>
            </a:r>
            <a:endParaRPr sz="10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1011367a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1011367a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Eric:</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51011367a8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51011367a8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after the GoogleMaps/CA return issue we started researching different sources of data, through the magic that is google we were able to find data.iowa.gov ; they had both liquor outlet locations(liquor stores, grocery store, gas stations) by county and sales by year by county, both in dollars and in gallons.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used a zip code, county, city table to help join Census data with sales and liquor store locations;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51011367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1011367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Kenny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Found individual zip codes put it in a csv file and merged it with census API data by Zip Code.</a:t>
            </a:r>
            <a:endParaRPr/>
          </a:p>
          <a:p>
            <a:pPr indent="0" lvl="0" marL="0" rtl="0" algn="l">
              <a:spcBef>
                <a:spcPts val="0"/>
              </a:spcBef>
              <a:spcAft>
                <a:spcPts val="0"/>
              </a:spcAft>
              <a:buNone/>
            </a:pPr>
            <a:r>
              <a:rPr lang="en"/>
              <a:t>There was an issue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51011367a8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51011367a8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first wanted to take a look at the poverty levels in Iowa, Initially pulled all the poverty number (number of people in poverty) for all counties in iowa from Census API then calculated the percentage in poverty rate in iowa. Averaged the mean for each year. Separated each county by population into three groups. From the groups we can see that urban areas of Iowa have the highest poverty rate whereas suburban and rural areas are much lower. Same thing with the poverty rate in different races. Poverty rate is much lower in african american, asian, hispanic. 91% of Iowa is caucasian.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51011367a8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51011367a8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Chart showing the liquor sales and Poverty rate by County by each year. (Created scatter with regression line but Polk county skewed the graph and did not show a very good representation of the data)</a:t>
            </a:r>
            <a:endParaRPr/>
          </a:p>
          <a:p>
            <a:pPr indent="0" lvl="0" marL="0" rtl="0" algn="l">
              <a:spcBef>
                <a:spcPts val="0"/>
              </a:spcBef>
              <a:spcAft>
                <a:spcPts val="0"/>
              </a:spcAft>
              <a:buNone/>
            </a:pPr>
            <a:r>
              <a:rPr lang="en"/>
              <a:t>2 Y-Axis (One for Poverty Rate and one for Sales in dollars)</a:t>
            </a:r>
            <a:endParaRPr/>
          </a:p>
          <a:p>
            <a:pPr indent="0" lvl="0" marL="0" rtl="0" algn="l">
              <a:spcBef>
                <a:spcPts val="0"/>
              </a:spcBef>
              <a:spcAft>
                <a:spcPts val="0"/>
              </a:spcAft>
              <a:buNone/>
            </a:pPr>
            <a:r>
              <a:rPr lang="en"/>
              <a:t>Sale in Dollars in 10s of Millions</a:t>
            </a:r>
            <a:endParaRPr/>
          </a:p>
          <a:p>
            <a:pPr indent="0" lvl="0" marL="0" rtl="0" algn="l">
              <a:spcBef>
                <a:spcPts val="0"/>
              </a:spcBef>
              <a:spcAft>
                <a:spcPts val="0"/>
              </a:spcAft>
              <a:buNone/>
            </a:pPr>
            <a:r>
              <a:rPr lang="en"/>
              <a:t>Took poverty data from census api and sales data from iowa.gov website merged the two to make one table to plot the bar graphs</a:t>
            </a:r>
            <a:endParaRPr/>
          </a:p>
          <a:p>
            <a:pPr indent="0" lvl="0" marL="0" rtl="0" algn="l">
              <a:spcBef>
                <a:spcPts val="0"/>
              </a:spcBef>
              <a:spcAft>
                <a:spcPts val="0"/>
              </a:spcAft>
              <a:buNone/>
            </a:pPr>
            <a:r>
              <a:rPr lang="en"/>
              <a:t>A LOT OF TINKERING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Findings:</a:t>
            </a:r>
            <a:endParaRPr/>
          </a:p>
          <a:p>
            <a:pPr indent="0" lvl="0" marL="0" rtl="0" algn="l">
              <a:spcBef>
                <a:spcPts val="0"/>
              </a:spcBef>
              <a:spcAft>
                <a:spcPts val="0"/>
              </a:spcAft>
              <a:buNone/>
            </a:pPr>
            <a:r>
              <a:rPr lang="en">
                <a:solidFill>
                  <a:schemeClr val="dk1"/>
                </a:solidFill>
              </a:rPr>
              <a:t>Average Poverty Rate through the years for all counties: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2012:   11.97%, sales: $</a:t>
            </a:r>
            <a:r>
              <a:rPr lang="en" sz="1050">
                <a:solidFill>
                  <a:schemeClr val="dk1"/>
                </a:solidFill>
                <a:highlight>
                  <a:srgbClr val="FFFFFF"/>
                </a:highlight>
              </a:rPr>
              <a:t>2,575,236</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2013	12.12%, sales: $2,605,053</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2014	12.25%, </a:t>
            </a:r>
            <a:r>
              <a:rPr lang="en">
                <a:solidFill>
                  <a:schemeClr val="dk1"/>
                </a:solidFill>
              </a:rPr>
              <a:t>sales: $2,732,157</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2015	12.07%, </a:t>
            </a:r>
            <a:r>
              <a:rPr lang="en">
                <a:solidFill>
                  <a:schemeClr val="dk1"/>
                </a:solidFill>
              </a:rPr>
              <a:t>sales: $2,871,071</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2016	11.93%, </a:t>
            </a:r>
            <a:r>
              <a:rPr lang="en">
                <a:solidFill>
                  <a:schemeClr val="dk1"/>
                </a:solidFill>
              </a:rPr>
              <a:t>sales: $2,903,801</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2017	11.67%, </a:t>
            </a:r>
            <a:r>
              <a:rPr lang="en">
                <a:solidFill>
                  <a:schemeClr val="dk1"/>
                </a:solidFill>
              </a:rPr>
              <a:t>sales: $3,113,603</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49.66% of all liquor sales in iowa come from 5 counties (Black Hawk, Johnson, Linn, Polk, Scott) average poverty rate of 13.09%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Top counties with highest poverty rate:</a:t>
            </a:r>
            <a:endParaRPr>
              <a:solidFill>
                <a:schemeClr val="dk1"/>
              </a:solidFill>
            </a:endParaRPr>
          </a:p>
          <a:p>
            <a:pPr indent="0" lvl="0" marL="0" rtl="0" algn="l">
              <a:spcBef>
                <a:spcPts val="0"/>
              </a:spcBef>
              <a:spcAft>
                <a:spcPts val="0"/>
              </a:spcAft>
              <a:buNone/>
            </a:pPr>
            <a:r>
              <a:rPr lang="en">
                <a:solidFill>
                  <a:schemeClr val="dk1"/>
                </a:solidFill>
              </a:rPr>
              <a:t>2012 (Story, Decatur, Wapello, Lucas, Van Buren) average poverty rate: 17.58, sales percent: 4.32%</a:t>
            </a:r>
            <a:endParaRPr>
              <a:solidFill>
                <a:schemeClr val="dk1"/>
              </a:solidFill>
            </a:endParaRPr>
          </a:p>
          <a:p>
            <a:pPr indent="0" lvl="0" marL="0" rtl="0" algn="l">
              <a:spcBef>
                <a:spcPts val="0"/>
              </a:spcBef>
              <a:spcAft>
                <a:spcPts val="0"/>
              </a:spcAft>
              <a:buNone/>
            </a:pPr>
            <a:r>
              <a:rPr lang="en">
                <a:solidFill>
                  <a:schemeClr val="dk1"/>
                </a:solidFill>
              </a:rPr>
              <a:t>2013 (Davis, Story, Wapello, Decatur, Henry) average poverty rate: 18.59, sales percent: 4.6%</a:t>
            </a:r>
            <a:endParaRPr>
              <a:solidFill>
                <a:schemeClr val="dk1"/>
              </a:solidFill>
            </a:endParaRPr>
          </a:p>
          <a:p>
            <a:pPr indent="0" lvl="0" marL="0" rtl="0" algn="l">
              <a:spcBef>
                <a:spcPts val="0"/>
              </a:spcBef>
              <a:spcAft>
                <a:spcPts val="0"/>
              </a:spcAft>
              <a:buNone/>
            </a:pPr>
            <a:r>
              <a:rPr lang="en">
                <a:solidFill>
                  <a:schemeClr val="dk1"/>
                </a:solidFill>
              </a:rPr>
              <a:t>2014 (Davis, Story, Wapello, Crawford, Clarke) average poverty rate: 19.13, sales percent: 4.77%</a:t>
            </a:r>
            <a:endParaRPr>
              <a:solidFill>
                <a:schemeClr val="dk1"/>
              </a:solidFill>
            </a:endParaRPr>
          </a:p>
          <a:p>
            <a:pPr indent="0" lvl="0" marL="0" rtl="0" algn="l">
              <a:spcBef>
                <a:spcPts val="0"/>
              </a:spcBef>
              <a:spcAft>
                <a:spcPts val="0"/>
              </a:spcAft>
              <a:buNone/>
            </a:pPr>
            <a:r>
              <a:rPr lang="en">
                <a:solidFill>
                  <a:schemeClr val="dk1"/>
                </a:solidFill>
              </a:rPr>
              <a:t>2015 (Story, Crawford, Davis, Decatur, Wapello) average poverty rate: 19.14, sales percent: 4.52%</a:t>
            </a:r>
            <a:endParaRPr>
              <a:solidFill>
                <a:schemeClr val="dk1"/>
              </a:solidFill>
            </a:endParaRPr>
          </a:p>
          <a:p>
            <a:pPr indent="0" lvl="0" marL="0" rtl="0" algn="l">
              <a:spcBef>
                <a:spcPts val="0"/>
              </a:spcBef>
              <a:spcAft>
                <a:spcPts val="0"/>
              </a:spcAft>
              <a:buNone/>
            </a:pPr>
            <a:r>
              <a:rPr lang="en">
                <a:solidFill>
                  <a:schemeClr val="dk1"/>
                </a:solidFill>
              </a:rPr>
              <a:t>2016 (Crawford, Story, Decatur, Davis, Wapello) average poverty rate: 19.21, sales percent: 4.43%</a:t>
            </a:r>
            <a:endParaRPr>
              <a:solidFill>
                <a:schemeClr val="dk1"/>
              </a:solidFill>
            </a:endParaRPr>
          </a:p>
          <a:p>
            <a:pPr indent="0" lvl="0" marL="0" rtl="0" algn="l">
              <a:spcBef>
                <a:spcPts val="0"/>
              </a:spcBef>
              <a:spcAft>
                <a:spcPts val="0"/>
              </a:spcAft>
              <a:buNone/>
            </a:pPr>
            <a:r>
              <a:rPr lang="en">
                <a:solidFill>
                  <a:schemeClr val="dk1"/>
                </a:solidFill>
              </a:rPr>
              <a:t>2017 (Shelby, Osceola, Wright, Iowa, Delaware) average poverty rate: 17.73, sales percent: 1.39%</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1011367a8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1011367a8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51011367a8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51011367a8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13.png"/><Relationship Id="rId7" Type="http://schemas.openxmlformats.org/officeDocument/2006/relationships/image" Target="../media/image7.png"/><Relationship Id="rId8"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149225" y="362300"/>
            <a:ext cx="5768100" cy="265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Alcohol Sales vs. Poverty Rate in Iowa</a:t>
            </a:r>
            <a:endParaRPr/>
          </a:p>
        </p:txBody>
      </p:sp>
      <p:sp>
        <p:nvSpPr>
          <p:cNvPr id="135" name="Google Shape;135;p13"/>
          <p:cNvSpPr txBox="1"/>
          <p:nvPr>
            <p:ph idx="1" type="subTitle"/>
          </p:nvPr>
        </p:nvSpPr>
        <p:spPr>
          <a:xfrm>
            <a:off x="311700" y="3080900"/>
            <a:ext cx="8520600" cy="12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By:</a:t>
            </a:r>
            <a:endParaRPr sz="1600"/>
          </a:p>
          <a:p>
            <a:pPr indent="0" lvl="0" marL="0" rtl="0" algn="l">
              <a:spcBef>
                <a:spcPts val="0"/>
              </a:spcBef>
              <a:spcAft>
                <a:spcPts val="0"/>
              </a:spcAft>
              <a:buNone/>
            </a:pPr>
            <a:r>
              <a:rPr lang="en" sz="1600"/>
              <a:t>John Ro, Eddie Stokes, </a:t>
            </a:r>
            <a:r>
              <a:rPr lang="en" sz="1600"/>
              <a:t>Kenny Daniels</a:t>
            </a:r>
            <a:r>
              <a:rPr lang="en" sz="1600"/>
              <a:t>,</a:t>
            </a:r>
            <a:endParaRPr sz="1600"/>
          </a:p>
          <a:p>
            <a:pPr indent="0" lvl="0" marL="0" rtl="0" algn="l">
              <a:spcBef>
                <a:spcPts val="0"/>
              </a:spcBef>
              <a:spcAft>
                <a:spcPts val="0"/>
              </a:spcAft>
              <a:buNone/>
            </a:pPr>
            <a:r>
              <a:rPr lang="en" sz="1600"/>
              <a:t>Marc Ergang, Eric Messerich</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pic>
        <p:nvPicPr>
          <p:cNvPr id="197" name="Google Shape;197;p22"/>
          <p:cNvPicPr preferRelativeResize="0"/>
          <p:nvPr/>
        </p:nvPicPr>
        <p:blipFill>
          <a:blip r:embed="rId3">
            <a:alphaModFix/>
          </a:blip>
          <a:stretch>
            <a:fillRect/>
          </a:stretch>
        </p:blipFill>
        <p:spPr>
          <a:xfrm>
            <a:off x="152400" y="1540813"/>
            <a:ext cx="8839198" cy="345491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pic>
        <p:nvPicPr>
          <p:cNvPr id="202" name="Google Shape;202;p23"/>
          <p:cNvPicPr preferRelativeResize="0"/>
          <p:nvPr/>
        </p:nvPicPr>
        <p:blipFill>
          <a:blip r:embed="rId3">
            <a:alphaModFix/>
          </a:blip>
          <a:stretch>
            <a:fillRect/>
          </a:stretch>
        </p:blipFill>
        <p:spPr>
          <a:xfrm>
            <a:off x="152400" y="1558663"/>
            <a:ext cx="8839198" cy="345491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pic>
        <p:nvPicPr>
          <p:cNvPr id="207" name="Google Shape;207;p24"/>
          <p:cNvPicPr preferRelativeResize="0"/>
          <p:nvPr/>
        </p:nvPicPr>
        <p:blipFill>
          <a:blip r:embed="rId3">
            <a:alphaModFix/>
          </a:blip>
          <a:stretch>
            <a:fillRect/>
          </a:stretch>
        </p:blipFill>
        <p:spPr>
          <a:xfrm>
            <a:off x="152400" y="1505088"/>
            <a:ext cx="8839198" cy="3454915"/>
          </a:xfrm>
          <a:prstGeom prst="rect">
            <a:avLst/>
          </a:prstGeom>
          <a:noFill/>
          <a:ln>
            <a:noFill/>
          </a:ln>
        </p:spPr>
      </p:pic>
      <p:sp>
        <p:nvSpPr>
          <p:cNvPr id="208" name="Google Shape;208;p24"/>
          <p:cNvSpPr txBox="1"/>
          <p:nvPr/>
        </p:nvSpPr>
        <p:spPr>
          <a:xfrm>
            <a:off x="152400" y="3690750"/>
            <a:ext cx="7898700" cy="86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pic>
        <p:nvPicPr>
          <p:cNvPr id="213" name="Google Shape;213;p25"/>
          <p:cNvPicPr preferRelativeResize="0"/>
          <p:nvPr/>
        </p:nvPicPr>
        <p:blipFill>
          <a:blip r:embed="rId3">
            <a:alphaModFix/>
          </a:blip>
          <a:stretch>
            <a:fillRect/>
          </a:stretch>
        </p:blipFill>
        <p:spPr>
          <a:xfrm>
            <a:off x="152400" y="152400"/>
            <a:ext cx="2884326" cy="2163250"/>
          </a:xfrm>
          <a:prstGeom prst="rect">
            <a:avLst/>
          </a:prstGeom>
          <a:noFill/>
          <a:ln>
            <a:noFill/>
          </a:ln>
        </p:spPr>
      </p:pic>
      <p:pic>
        <p:nvPicPr>
          <p:cNvPr id="214" name="Google Shape;214;p25"/>
          <p:cNvPicPr preferRelativeResize="0"/>
          <p:nvPr/>
        </p:nvPicPr>
        <p:blipFill>
          <a:blip r:embed="rId4">
            <a:alphaModFix/>
          </a:blip>
          <a:stretch>
            <a:fillRect/>
          </a:stretch>
        </p:blipFill>
        <p:spPr>
          <a:xfrm>
            <a:off x="3189126" y="152400"/>
            <a:ext cx="2884326" cy="2163240"/>
          </a:xfrm>
          <a:prstGeom prst="rect">
            <a:avLst/>
          </a:prstGeom>
          <a:noFill/>
          <a:ln>
            <a:noFill/>
          </a:ln>
        </p:spPr>
      </p:pic>
      <p:pic>
        <p:nvPicPr>
          <p:cNvPr id="215" name="Google Shape;215;p25"/>
          <p:cNvPicPr preferRelativeResize="0"/>
          <p:nvPr/>
        </p:nvPicPr>
        <p:blipFill>
          <a:blip r:embed="rId5">
            <a:alphaModFix/>
          </a:blip>
          <a:stretch>
            <a:fillRect/>
          </a:stretch>
        </p:blipFill>
        <p:spPr>
          <a:xfrm>
            <a:off x="6166375" y="152411"/>
            <a:ext cx="2884326" cy="2163238"/>
          </a:xfrm>
          <a:prstGeom prst="rect">
            <a:avLst/>
          </a:prstGeom>
          <a:noFill/>
          <a:ln>
            <a:noFill/>
          </a:ln>
        </p:spPr>
      </p:pic>
      <p:pic>
        <p:nvPicPr>
          <p:cNvPr id="216" name="Google Shape;216;p25"/>
          <p:cNvPicPr preferRelativeResize="0"/>
          <p:nvPr/>
        </p:nvPicPr>
        <p:blipFill>
          <a:blip r:embed="rId6">
            <a:alphaModFix/>
          </a:blip>
          <a:stretch>
            <a:fillRect/>
          </a:stretch>
        </p:blipFill>
        <p:spPr>
          <a:xfrm>
            <a:off x="152400" y="2571749"/>
            <a:ext cx="2884326" cy="2163238"/>
          </a:xfrm>
          <a:prstGeom prst="rect">
            <a:avLst/>
          </a:prstGeom>
          <a:noFill/>
          <a:ln>
            <a:noFill/>
          </a:ln>
        </p:spPr>
      </p:pic>
      <p:pic>
        <p:nvPicPr>
          <p:cNvPr id="217" name="Google Shape;217;p25"/>
          <p:cNvPicPr preferRelativeResize="0"/>
          <p:nvPr/>
        </p:nvPicPr>
        <p:blipFill>
          <a:blip r:embed="rId7">
            <a:alphaModFix/>
          </a:blip>
          <a:stretch>
            <a:fillRect/>
          </a:stretch>
        </p:blipFill>
        <p:spPr>
          <a:xfrm>
            <a:off x="3189125" y="2571749"/>
            <a:ext cx="2884326" cy="2163238"/>
          </a:xfrm>
          <a:prstGeom prst="rect">
            <a:avLst/>
          </a:prstGeom>
          <a:noFill/>
          <a:ln>
            <a:noFill/>
          </a:ln>
        </p:spPr>
      </p:pic>
      <p:pic>
        <p:nvPicPr>
          <p:cNvPr id="218" name="Google Shape;218;p25"/>
          <p:cNvPicPr preferRelativeResize="0"/>
          <p:nvPr/>
        </p:nvPicPr>
        <p:blipFill>
          <a:blip r:embed="rId8">
            <a:alphaModFix/>
          </a:blip>
          <a:stretch>
            <a:fillRect/>
          </a:stretch>
        </p:blipFill>
        <p:spPr>
          <a:xfrm>
            <a:off x="6166375" y="2571737"/>
            <a:ext cx="2884326" cy="216325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224" name="Google Shape;224;p26"/>
          <p:cNvSpPr txBox="1"/>
          <p:nvPr>
            <p:ph idx="1" type="body"/>
          </p:nvPr>
        </p:nvSpPr>
        <p:spPr>
          <a:xfrm>
            <a:off x="311700" y="1253350"/>
            <a:ext cx="8520600" cy="373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Discuss your findings:</a:t>
            </a:r>
            <a:endParaRPr sz="1600"/>
          </a:p>
          <a:p>
            <a:pPr indent="-330200" lvl="0" marL="457200" rtl="0" algn="l">
              <a:spcBef>
                <a:spcPts val="1600"/>
              </a:spcBef>
              <a:spcAft>
                <a:spcPts val="0"/>
              </a:spcAft>
              <a:buSzPts val="1600"/>
              <a:buAutoNum type="arabicParenR"/>
            </a:pPr>
            <a:r>
              <a:rPr lang="en" sz="1600"/>
              <a:t>Originally, we had chose the state of California but we didn’t have luck finding data on it.</a:t>
            </a:r>
            <a:endParaRPr sz="1600"/>
          </a:p>
          <a:p>
            <a:pPr indent="-330200" lvl="0" marL="457200" rtl="0" algn="l">
              <a:spcBef>
                <a:spcPts val="0"/>
              </a:spcBef>
              <a:spcAft>
                <a:spcPts val="0"/>
              </a:spcAft>
              <a:buSzPts val="1600"/>
              <a:buAutoNum type="arabicParenR"/>
            </a:pPr>
            <a:r>
              <a:rPr lang="en" sz="1600"/>
              <a:t>We expected a strong correlation between poverty and alcohol outlet density</a:t>
            </a:r>
            <a:endParaRPr sz="1600"/>
          </a:p>
          <a:p>
            <a:pPr indent="-330200" lvl="0" marL="457200" rtl="0" algn="l">
              <a:spcBef>
                <a:spcPts val="0"/>
              </a:spcBef>
              <a:spcAft>
                <a:spcPts val="0"/>
              </a:spcAft>
              <a:buSzPts val="1600"/>
              <a:buAutoNum type="arabicParenR"/>
            </a:pPr>
            <a:r>
              <a:rPr lang="en" sz="1600"/>
              <a:t>Mean slope of the regression line for alcohol density was 0.2153</a:t>
            </a:r>
            <a:endParaRPr sz="1600"/>
          </a:p>
          <a:p>
            <a:pPr indent="-330200" lvl="0" marL="457200" rtl="0" algn="l">
              <a:spcBef>
                <a:spcPts val="0"/>
              </a:spcBef>
              <a:spcAft>
                <a:spcPts val="0"/>
              </a:spcAft>
              <a:buSzPts val="1600"/>
              <a:buAutoNum type="arabicParenR"/>
            </a:pPr>
            <a:r>
              <a:rPr lang="en" sz="1600"/>
              <a:t>We expected alcohol sales and poverty level to have a strong correlation</a:t>
            </a:r>
            <a:endParaRPr sz="1600"/>
          </a:p>
          <a:p>
            <a:pPr indent="-330200" lvl="0" marL="457200" rtl="0" algn="l">
              <a:spcBef>
                <a:spcPts val="0"/>
              </a:spcBef>
              <a:spcAft>
                <a:spcPts val="0"/>
              </a:spcAft>
              <a:buSzPts val="1600"/>
              <a:buAutoNum type="arabicParenR"/>
            </a:pPr>
            <a:r>
              <a:rPr lang="en" sz="1600"/>
              <a:t>Mean slope of the regression line for alcohol sales was 0.0203</a:t>
            </a:r>
            <a:endParaRPr sz="1600"/>
          </a:p>
          <a:p>
            <a:pPr indent="0" lvl="0" marL="0" rtl="0" algn="l">
              <a:spcBef>
                <a:spcPts val="1600"/>
              </a:spcBef>
              <a:spcAft>
                <a:spcPts val="0"/>
              </a:spcAft>
              <a:buNone/>
            </a:pPr>
            <a:r>
              <a:rPr lang="en" sz="1600"/>
              <a:t>General Conclusions:</a:t>
            </a:r>
            <a:endParaRPr sz="1600"/>
          </a:p>
          <a:p>
            <a:pPr indent="-330200" lvl="0" marL="457200" rtl="0" algn="l">
              <a:spcBef>
                <a:spcPts val="1600"/>
              </a:spcBef>
              <a:spcAft>
                <a:spcPts val="0"/>
              </a:spcAft>
              <a:buSzPts val="1600"/>
              <a:buAutoNum type="arabicParenR"/>
            </a:pPr>
            <a:r>
              <a:rPr lang="en" sz="1600"/>
              <a:t>Liquor store density has some effect on poverty level, albeit a weak one. </a:t>
            </a:r>
            <a:endParaRPr sz="1600"/>
          </a:p>
          <a:p>
            <a:pPr indent="-330200" lvl="0" marL="457200" rtl="0" algn="l">
              <a:spcBef>
                <a:spcPts val="0"/>
              </a:spcBef>
              <a:spcAft>
                <a:spcPts val="0"/>
              </a:spcAft>
              <a:buSzPts val="1600"/>
              <a:buAutoNum type="arabicParenR"/>
            </a:pPr>
            <a:r>
              <a:rPr lang="en" sz="1600"/>
              <a:t>Polk county has the highest sales, due to population and less so on poverty</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Post Mortem</a:t>
            </a:r>
            <a:endParaRPr/>
          </a:p>
        </p:txBody>
      </p:sp>
      <p:sp>
        <p:nvSpPr>
          <p:cNvPr id="230" name="Google Shape;230;p27"/>
          <p:cNvSpPr txBox="1"/>
          <p:nvPr>
            <p:ph idx="1" type="body"/>
          </p:nvPr>
        </p:nvSpPr>
        <p:spPr>
          <a:xfrm>
            <a:off x="311700" y="1533475"/>
            <a:ext cx="8520600" cy="458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Difficulties that arose… </a:t>
            </a:r>
            <a:endParaRPr sz="1600"/>
          </a:p>
          <a:p>
            <a:pPr indent="-330200" lvl="0" marL="457200" rtl="0" algn="l">
              <a:spcBef>
                <a:spcPts val="1600"/>
              </a:spcBef>
              <a:spcAft>
                <a:spcPts val="0"/>
              </a:spcAft>
              <a:buSzPts val="1600"/>
              <a:buAutoNum type="arabicPeriod"/>
            </a:pPr>
            <a:r>
              <a:rPr lang="en" sz="1600"/>
              <a:t>There isn’t a way to keep track of what race the person is when making a purchase.</a:t>
            </a:r>
            <a:endParaRPr sz="1600"/>
          </a:p>
          <a:p>
            <a:pPr indent="-330200" lvl="0" marL="457200" rtl="0" algn="l">
              <a:spcBef>
                <a:spcPts val="0"/>
              </a:spcBef>
              <a:spcAft>
                <a:spcPts val="0"/>
              </a:spcAft>
              <a:buSzPts val="1600"/>
              <a:buAutoNum type="arabicPeriod"/>
            </a:pPr>
            <a:r>
              <a:rPr lang="en" sz="1600"/>
              <a:t>We couldn’t find data to determine if </a:t>
            </a:r>
            <a:r>
              <a:rPr lang="en" sz="1600"/>
              <a:t>the racial makeup of a county affected liquor store sales</a:t>
            </a:r>
            <a:endParaRPr sz="1600"/>
          </a:p>
          <a:p>
            <a:pPr indent="-330200" lvl="0" marL="457200" rtl="0" algn="l">
              <a:spcBef>
                <a:spcPts val="0"/>
              </a:spcBef>
              <a:spcAft>
                <a:spcPts val="0"/>
              </a:spcAft>
              <a:buSzPts val="1600"/>
              <a:buAutoNum type="arabicPeriod"/>
            </a:pPr>
            <a:r>
              <a:rPr lang="en" sz="1600"/>
              <a:t>One of our two primary data sources only had population data at the city level, while the other only provided population data at the county level</a:t>
            </a:r>
            <a:endParaRPr sz="1600"/>
          </a:p>
          <a:p>
            <a:pPr indent="-330200" lvl="0" marL="457200" rtl="0" algn="l">
              <a:spcBef>
                <a:spcPts val="0"/>
              </a:spcBef>
              <a:spcAft>
                <a:spcPts val="0"/>
              </a:spcAft>
              <a:buSzPts val="1600"/>
              <a:buAutoNum type="arabicPeriod"/>
            </a:pPr>
            <a:r>
              <a:rPr lang="en" sz="1600"/>
              <a:t>We couldn’t find year over year data on liquor stores, so we could not track their effects on poverty rate over time</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236" name="Google Shape;236;p28"/>
          <p:cNvSpPr txBox="1"/>
          <p:nvPr>
            <p:ph idx="1" type="body"/>
          </p:nvPr>
        </p:nvSpPr>
        <p:spPr>
          <a:xfrm>
            <a:off x="2292900" y="2143075"/>
            <a:ext cx="4629000" cy="49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FFFFFF"/>
                </a:solidFill>
              </a:rPr>
              <a:t>We might have answers, maybe...</a:t>
            </a:r>
            <a:endParaRPr sz="16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 &amp; Summary</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FFFF"/>
                </a:solidFill>
              </a:rPr>
              <a:t>Our project will uncover any possible correlations between </a:t>
            </a:r>
            <a:r>
              <a:rPr lang="en" sz="1600">
                <a:solidFill>
                  <a:srgbClr val="FFFFFF"/>
                </a:solidFill>
              </a:rPr>
              <a:t>Poverty Level and Alcohol Use </a:t>
            </a:r>
            <a:r>
              <a:rPr lang="en" sz="1600">
                <a:solidFill>
                  <a:srgbClr val="FFFFFF"/>
                </a:solidFill>
              </a:rPr>
              <a:t>in Iowa. </a:t>
            </a:r>
            <a:endParaRPr>
              <a:solidFill>
                <a:srgbClr val="FFFFFF"/>
              </a:solidFill>
            </a:endParaRPr>
          </a:p>
          <a:p>
            <a:pPr indent="0" lvl="0" marL="0" rtl="0" algn="l">
              <a:spcBef>
                <a:spcPts val="1600"/>
              </a:spcBef>
              <a:spcAft>
                <a:spcPts val="0"/>
              </a:spcAft>
              <a:buNone/>
            </a:pPr>
            <a:r>
              <a:rPr lang="en">
                <a:solidFill>
                  <a:srgbClr val="FFFFFF"/>
                </a:solidFill>
              </a:rPr>
              <a:t>Questions we asked:</a:t>
            </a:r>
            <a:endParaRPr>
              <a:solidFill>
                <a:srgbClr val="FFFFFF"/>
              </a:solidFill>
            </a:endParaRPr>
          </a:p>
          <a:p>
            <a:pPr indent="-311150" lvl="0" marL="457200" rtl="0" algn="l">
              <a:spcBef>
                <a:spcPts val="1600"/>
              </a:spcBef>
              <a:spcAft>
                <a:spcPts val="0"/>
              </a:spcAft>
              <a:buClr>
                <a:srgbClr val="FFFFFF"/>
              </a:buClr>
              <a:buSzPts val="1300"/>
              <a:buAutoNum type="arabicPeriod"/>
            </a:pPr>
            <a:r>
              <a:rPr lang="en">
                <a:solidFill>
                  <a:srgbClr val="FFFFFF"/>
                </a:solidFill>
              </a:rPr>
              <a:t>Do counties with higher poverty rates have higher liquor sales?</a:t>
            </a:r>
            <a:endParaRPr>
              <a:solidFill>
                <a:srgbClr val="FFFFFF"/>
              </a:solidFill>
            </a:endParaRPr>
          </a:p>
          <a:p>
            <a:pPr indent="-311150" lvl="0" marL="457200" rtl="0" algn="l">
              <a:spcBef>
                <a:spcPts val="0"/>
              </a:spcBef>
              <a:spcAft>
                <a:spcPts val="0"/>
              </a:spcAft>
              <a:buClr>
                <a:srgbClr val="FFFFFF"/>
              </a:buClr>
              <a:buSzPts val="1300"/>
              <a:buAutoNum type="arabicPeriod"/>
            </a:pPr>
            <a:r>
              <a:rPr lang="en">
                <a:solidFill>
                  <a:srgbClr val="FFFFFF"/>
                </a:solidFill>
              </a:rPr>
              <a:t>Does the racial makeup of a county affect liquor sales? </a:t>
            </a:r>
            <a:endParaRPr>
              <a:solidFill>
                <a:srgbClr val="FFFFFF"/>
              </a:solidFill>
            </a:endParaRPr>
          </a:p>
          <a:p>
            <a:pPr indent="-311150" lvl="0" marL="457200" rtl="0" algn="l">
              <a:spcBef>
                <a:spcPts val="0"/>
              </a:spcBef>
              <a:spcAft>
                <a:spcPts val="0"/>
              </a:spcAft>
              <a:buClr>
                <a:srgbClr val="FFFFFF"/>
              </a:buClr>
              <a:buSzPts val="1300"/>
              <a:buAutoNum type="arabicPeriod"/>
            </a:pPr>
            <a:r>
              <a:rPr lang="en">
                <a:solidFill>
                  <a:srgbClr val="FFFFFF"/>
                </a:solidFill>
              </a:rPr>
              <a:t>Does alcohol store density have a relationship with poverty level? </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354300" y="1769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Hypothesis</a:t>
            </a:r>
            <a:endParaRPr/>
          </a:p>
        </p:txBody>
      </p:sp>
      <p:sp>
        <p:nvSpPr>
          <p:cNvPr id="147" name="Google Shape;147;p15"/>
          <p:cNvSpPr txBox="1"/>
          <p:nvPr>
            <p:ph idx="1" type="body"/>
          </p:nvPr>
        </p:nvSpPr>
        <p:spPr>
          <a:xfrm>
            <a:off x="354300" y="3695725"/>
            <a:ext cx="8435400" cy="49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Alcohol sales has no effect on the poverty rate in the state of Iowa.</a:t>
            </a:r>
            <a:endParaRPr/>
          </a:p>
        </p:txBody>
      </p:sp>
      <p:sp>
        <p:nvSpPr>
          <p:cNvPr id="148" name="Google Shape;148;p15"/>
          <p:cNvSpPr txBox="1"/>
          <p:nvPr>
            <p:ph type="title"/>
          </p:nvPr>
        </p:nvSpPr>
        <p:spPr>
          <a:xfrm>
            <a:off x="311700" y="31977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Null </a:t>
            </a:r>
            <a:r>
              <a:rPr lang="en"/>
              <a:t>Hypothesis</a:t>
            </a:r>
            <a:endParaRPr/>
          </a:p>
        </p:txBody>
      </p:sp>
      <p:sp>
        <p:nvSpPr>
          <p:cNvPr id="149" name="Google Shape;149;p15"/>
          <p:cNvSpPr txBox="1"/>
          <p:nvPr>
            <p:ph idx="1" type="body"/>
          </p:nvPr>
        </p:nvSpPr>
        <p:spPr>
          <a:xfrm>
            <a:off x="311700" y="2326338"/>
            <a:ext cx="8268000" cy="49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Alcohol Sales has an effect on the poverty rate in the state of Iowa.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Exploration</a:t>
            </a:r>
            <a:endParaRPr/>
          </a:p>
        </p:txBody>
      </p:sp>
      <p:sp>
        <p:nvSpPr>
          <p:cNvPr id="155" name="Google Shape;155;p1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We originally started with wanting look at store density in relation to poverty levels in California using GoogleMaps to gather store locations. </a:t>
            </a:r>
            <a:endParaRPr/>
          </a:p>
          <a:p>
            <a:pPr indent="-311150" lvl="0" marL="457200" rtl="0" algn="l">
              <a:spcBef>
                <a:spcPts val="0"/>
              </a:spcBef>
              <a:spcAft>
                <a:spcPts val="0"/>
              </a:spcAft>
              <a:buSzPts val="1300"/>
              <a:buChar char="●"/>
            </a:pPr>
            <a:r>
              <a:rPr lang="en"/>
              <a:t>After running into issues with a limit to the number of returns from GoogleMaps and upon further exploration we changed our state to Iowa.</a:t>
            </a:r>
            <a:endParaRPr/>
          </a:p>
          <a:p>
            <a:pPr indent="-311150" lvl="0" marL="457200" rtl="0" algn="l">
              <a:spcBef>
                <a:spcPts val="0"/>
              </a:spcBef>
              <a:spcAft>
                <a:spcPts val="0"/>
              </a:spcAft>
              <a:buSzPts val="1300"/>
              <a:buChar char="●"/>
            </a:pPr>
            <a:r>
              <a:rPr lang="en"/>
              <a:t>The state of Iowa had both liquor store locations as well as liquor sales available on data.iowa.gov via api or downloadable csv.</a:t>
            </a:r>
            <a:endParaRPr/>
          </a:p>
          <a:p>
            <a:pPr indent="-311150" lvl="0" marL="457200" rtl="0" algn="l">
              <a:spcBef>
                <a:spcPts val="0"/>
              </a:spcBef>
              <a:spcAft>
                <a:spcPts val="0"/>
              </a:spcAft>
              <a:buSzPts val="1300"/>
              <a:buChar char="●"/>
            </a:pPr>
            <a:r>
              <a:rPr lang="en"/>
              <a:t>We were able to use the Census API to obtain data from Iowa Counties to find the racial makeup and poverty level in each county &amp; Zip Codes.</a:t>
            </a:r>
            <a:endParaRPr/>
          </a:p>
          <a:p>
            <a:pPr indent="-311150" lvl="0" marL="457200" rtl="0" algn="l">
              <a:spcBef>
                <a:spcPts val="0"/>
              </a:spcBef>
              <a:spcAft>
                <a:spcPts val="0"/>
              </a:spcAft>
              <a:buSzPts val="1300"/>
              <a:buChar char="●"/>
            </a:pPr>
            <a:r>
              <a:rPr lang="en"/>
              <a:t>The data on alcohol sales is not just from traditional liquor stores but also gas stations and grocery stores.</a:t>
            </a:r>
            <a:endParaRPr/>
          </a:p>
          <a:p>
            <a:pPr indent="0" lvl="0" marL="45720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746275"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Cleanup</a:t>
            </a:r>
            <a:endParaRPr/>
          </a:p>
        </p:txBody>
      </p:sp>
      <p:sp>
        <p:nvSpPr>
          <p:cNvPr id="161" name="Google Shape;161;p17"/>
          <p:cNvSpPr txBox="1"/>
          <p:nvPr>
            <p:ph idx="1" type="body"/>
          </p:nvPr>
        </p:nvSpPr>
        <p:spPr>
          <a:xfrm>
            <a:off x="1232800" y="861425"/>
            <a:ext cx="8153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Sales Data:</a:t>
            </a:r>
            <a:r>
              <a:rPr lang="en" sz="1400"/>
              <a:t> Reorder Columns, Removed Duplicates, Fix Letter Case, Convert to Int &amp; Split by Years</a:t>
            </a:r>
            <a:endParaRPr sz="1400"/>
          </a:p>
        </p:txBody>
      </p:sp>
      <p:pic>
        <p:nvPicPr>
          <p:cNvPr id="162" name="Google Shape;162;p17"/>
          <p:cNvPicPr preferRelativeResize="0"/>
          <p:nvPr/>
        </p:nvPicPr>
        <p:blipFill rotWithShape="1">
          <a:blip r:embed="rId3">
            <a:alphaModFix/>
          </a:blip>
          <a:srcRect b="0" l="0" r="0" t="0"/>
          <a:stretch/>
        </p:blipFill>
        <p:spPr>
          <a:xfrm>
            <a:off x="4787413" y="1482675"/>
            <a:ext cx="1982375" cy="1484387"/>
          </a:xfrm>
          <a:prstGeom prst="rect">
            <a:avLst/>
          </a:prstGeom>
          <a:noFill/>
          <a:ln>
            <a:noFill/>
          </a:ln>
        </p:spPr>
      </p:pic>
      <p:pic>
        <p:nvPicPr>
          <p:cNvPr id="163" name="Google Shape;163;p17"/>
          <p:cNvPicPr preferRelativeResize="0"/>
          <p:nvPr/>
        </p:nvPicPr>
        <p:blipFill>
          <a:blip r:embed="rId4">
            <a:alphaModFix/>
          </a:blip>
          <a:stretch>
            <a:fillRect/>
          </a:stretch>
        </p:blipFill>
        <p:spPr>
          <a:xfrm>
            <a:off x="746275" y="1526675"/>
            <a:ext cx="2052325" cy="1431475"/>
          </a:xfrm>
          <a:prstGeom prst="rect">
            <a:avLst/>
          </a:prstGeom>
          <a:noFill/>
          <a:ln>
            <a:noFill/>
          </a:ln>
        </p:spPr>
      </p:pic>
      <p:sp>
        <p:nvSpPr>
          <p:cNvPr id="164" name="Google Shape;164;p17"/>
          <p:cNvSpPr txBox="1"/>
          <p:nvPr>
            <p:ph idx="1" type="body"/>
          </p:nvPr>
        </p:nvSpPr>
        <p:spPr>
          <a:xfrm>
            <a:off x="344425" y="3226775"/>
            <a:ext cx="8562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Census Data: Reorder columns, Calculate poverty rate, Split string and Calculate racial poverty rates</a:t>
            </a:r>
            <a:endParaRPr sz="1400"/>
          </a:p>
        </p:txBody>
      </p:sp>
      <p:pic>
        <p:nvPicPr>
          <p:cNvPr id="165" name="Google Shape;165;p17"/>
          <p:cNvPicPr preferRelativeResize="0"/>
          <p:nvPr/>
        </p:nvPicPr>
        <p:blipFill>
          <a:blip r:embed="rId5">
            <a:alphaModFix/>
          </a:blip>
          <a:stretch>
            <a:fillRect/>
          </a:stretch>
        </p:blipFill>
        <p:spPr>
          <a:xfrm>
            <a:off x="3553000" y="3693746"/>
            <a:ext cx="5490549" cy="1061300"/>
          </a:xfrm>
          <a:prstGeom prst="rect">
            <a:avLst/>
          </a:prstGeom>
          <a:noFill/>
          <a:ln>
            <a:noFill/>
          </a:ln>
        </p:spPr>
      </p:pic>
      <p:pic>
        <p:nvPicPr>
          <p:cNvPr id="166" name="Google Shape;166;p17"/>
          <p:cNvPicPr preferRelativeResize="0"/>
          <p:nvPr/>
        </p:nvPicPr>
        <p:blipFill>
          <a:blip r:embed="rId6">
            <a:alphaModFix/>
          </a:blip>
          <a:stretch>
            <a:fillRect/>
          </a:stretch>
        </p:blipFill>
        <p:spPr>
          <a:xfrm>
            <a:off x="509000" y="3693749"/>
            <a:ext cx="2875418" cy="1061300"/>
          </a:xfrm>
          <a:prstGeom prst="rect">
            <a:avLst/>
          </a:prstGeom>
          <a:noFill/>
          <a:ln>
            <a:noFill/>
          </a:ln>
        </p:spPr>
      </p:pic>
      <p:cxnSp>
        <p:nvCxnSpPr>
          <p:cNvPr id="167" name="Google Shape;167;p17"/>
          <p:cNvCxnSpPr/>
          <p:nvPr/>
        </p:nvCxnSpPr>
        <p:spPr>
          <a:xfrm>
            <a:off x="3021650" y="2054725"/>
            <a:ext cx="1530900" cy="0"/>
          </a:xfrm>
          <a:prstGeom prst="straightConnector1">
            <a:avLst/>
          </a:prstGeom>
          <a:noFill/>
          <a:ln cap="flat" cmpd="sng" w="38100">
            <a:solidFill>
              <a:schemeClr val="dk2"/>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Analysis</a:t>
            </a:r>
            <a:endParaRPr/>
          </a:p>
        </p:txBody>
      </p:sp>
      <p:pic>
        <p:nvPicPr>
          <p:cNvPr id="173" name="Google Shape;173;p18"/>
          <p:cNvPicPr preferRelativeResize="0"/>
          <p:nvPr/>
        </p:nvPicPr>
        <p:blipFill>
          <a:blip r:embed="rId3">
            <a:alphaModFix/>
          </a:blip>
          <a:stretch>
            <a:fillRect/>
          </a:stretch>
        </p:blipFill>
        <p:spPr>
          <a:xfrm>
            <a:off x="0" y="1524925"/>
            <a:ext cx="4824774" cy="3618576"/>
          </a:xfrm>
          <a:prstGeom prst="rect">
            <a:avLst/>
          </a:prstGeom>
          <a:noFill/>
          <a:ln>
            <a:noFill/>
          </a:ln>
        </p:spPr>
      </p:pic>
      <p:pic>
        <p:nvPicPr>
          <p:cNvPr id="174" name="Google Shape;174;p18"/>
          <p:cNvPicPr preferRelativeResize="0"/>
          <p:nvPr/>
        </p:nvPicPr>
        <p:blipFill>
          <a:blip r:embed="rId4">
            <a:alphaModFix/>
          </a:blip>
          <a:stretch>
            <a:fillRect/>
          </a:stretch>
        </p:blipFill>
        <p:spPr>
          <a:xfrm>
            <a:off x="4500650" y="1524907"/>
            <a:ext cx="4824774" cy="361860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pic>
        <p:nvPicPr>
          <p:cNvPr id="179" name="Google Shape;179;p19"/>
          <p:cNvPicPr preferRelativeResize="0"/>
          <p:nvPr/>
        </p:nvPicPr>
        <p:blipFill>
          <a:blip r:embed="rId3">
            <a:alphaModFix/>
          </a:blip>
          <a:stretch>
            <a:fillRect/>
          </a:stretch>
        </p:blipFill>
        <p:spPr>
          <a:xfrm>
            <a:off x="0" y="0"/>
            <a:ext cx="9144000" cy="2504700"/>
          </a:xfrm>
          <a:prstGeom prst="rect">
            <a:avLst/>
          </a:prstGeom>
          <a:noFill/>
          <a:ln>
            <a:noFill/>
          </a:ln>
        </p:spPr>
      </p:pic>
      <p:pic>
        <p:nvPicPr>
          <p:cNvPr id="180" name="Google Shape;180;p19"/>
          <p:cNvPicPr preferRelativeResize="0"/>
          <p:nvPr/>
        </p:nvPicPr>
        <p:blipFill>
          <a:blip r:embed="rId4">
            <a:alphaModFix/>
          </a:blip>
          <a:stretch>
            <a:fillRect/>
          </a:stretch>
        </p:blipFill>
        <p:spPr>
          <a:xfrm>
            <a:off x="0" y="2520775"/>
            <a:ext cx="9144000" cy="2622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pic>
        <p:nvPicPr>
          <p:cNvPr id="185" name="Google Shape;185;p20"/>
          <p:cNvPicPr preferRelativeResize="0"/>
          <p:nvPr/>
        </p:nvPicPr>
        <p:blipFill rotWithShape="1">
          <a:blip r:embed="rId3">
            <a:alphaModFix/>
          </a:blip>
          <a:srcRect b="3729" l="0" r="0" t="-3730"/>
          <a:stretch/>
        </p:blipFill>
        <p:spPr>
          <a:xfrm>
            <a:off x="0" y="-80575"/>
            <a:ext cx="9144000" cy="2594900"/>
          </a:xfrm>
          <a:prstGeom prst="rect">
            <a:avLst/>
          </a:prstGeom>
          <a:noFill/>
          <a:ln>
            <a:noFill/>
          </a:ln>
        </p:spPr>
      </p:pic>
      <p:pic>
        <p:nvPicPr>
          <p:cNvPr id="186" name="Google Shape;186;p20"/>
          <p:cNvPicPr preferRelativeResize="0"/>
          <p:nvPr/>
        </p:nvPicPr>
        <p:blipFill>
          <a:blip r:embed="rId4">
            <a:alphaModFix/>
          </a:blip>
          <a:stretch>
            <a:fillRect/>
          </a:stretch>
        </p:blipFill>
        <p:spPr>
          <a:xfrm>
            <a:off x="0" y="2548600"/>
            <a:ext cx="9144000" cy="2594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pic>
        <p:nvPicPr>
          <p:cNvPr id="191" name="Google Shape;191;p21"/>
          <p:cNvPicPr preferRelativeResize="0"/>
          <p:nvPr/>
        </p:nvPicPr>
        <p:blipFill>
          <a:blip r:embed="rId3">
            <a:alphaModFix/>
          </a:blip>
          <a:stretch>
            <a:fillRect/>
          </a:stretch>
        </p:blipFill>
        <p:spPr>
          <a:xfrm>
            <a:off x="0" y="0"/>
            <a:ext cx="9144000" cy="2645600"/>
          </a:xfrm>
          <a:prstGeom prst="rect">
            <a:avLst/>
          </a:prstGeom>
          <a:noFill/>
          <a:ln>
            <a:noFill/>
          </a:ln>
        </p:spPr>
      </p:pic>
      <p:pic>
        <p:nvPicPr>
          <p:cNvPr id="192" name="Google Shape;192;p21"/>
          <p:cNvPicPr preferRelativeResize="0"/>
          <p:nvPr/>
        </p:nvPicPr>
        <p:blipFill>
          <a:blip r:embed="rId4">
            <a:alphaModFix/>
          </a:blip>
          <a:stretch>
            <a:fillRect/>
          </a:stretch>
        </p:blipFill>
        <p:spPr>
          <a:xfrm>
            <a:off x="0" y="2571750"/>
            <a:ext cx="9144000" cy="2571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